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445" r:id="rId4"/>
    <p:sldId id="455" r:id="rId5"/>
    <p:sldId id="464" r:id="rId6"/>
    <p:sldId id="462" r:id="rId7"/>
    <p:sldId id="461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72" r:id="rId18"/>
    <p:sldId id="458" r:id="rId19"/>
    <p:sldId id="473" r:id="rId20"/>
    <p:sldId id="476" r:id="rId21"/>
    <p:sldId id="477" r:id="rId22"/>
    <p:sldId id="475" r:id="rId23"/>
    <p:sldId id="459" r:id="rId24"/>
    <p:sldId id="460" r:id="rId25"/>
    <p:sldId id="456" r:id="rId26"/>
    <p:sldId id="465" r:id="rId27"/>
    <p:sldId id="478" r:id="rId28"/>
    <p:sldId id="457" r:id="rId29"/>
    <p:sldId id="260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F9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24" y="-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F87E09-1DEB-4A11-9439-E2E1A349CA3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AF31BA-F872-4896-99EC-A1A7976A1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3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7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5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44E8-A709-4F09-B14A-4D4DCAC18966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7C50-33AB-4D6C-9C25-DFB9298A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ghtymatters.ca/2010/05/most-important-questions-you-could-ask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AF41D-CCA6-4531-9454-10C6F7C59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031" y="891652"/>
            <a:ext cx="3309016" cy="3030724"/>
          </a:xfrm>
        </p:spPr>
        <p:txBody>
          <a:bodyPr anchor="b">
            <a:normAutofit/>
          </a:bodyPr>
          <a:lstStyle/>
          <a:p>
            <a:pPr algn="r"/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  <a:latin typeface="Trebuchet MS" panose="020B0603020202020204" pitchFamily="34" charset="0"/>
              </a:rPr>
              <a:t>Navigating the New System for Award Management (SAM)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91B7D-5FAB-43C3-887D-CBD635CB5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343" y="4745317"/>
            <a:ext cx="3094704" cy="137514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latin typeface="Trebuchet MS" panose="020B0603020202020204" pitchFamily="34" charset="0"/>
              </a:rPr>
              <a:t>August 12, 2021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8D67B69-560A-4105-BE40-42DC02ACE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2936"/>
            <a:ext cx="4206240" cy="38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Check Email Notification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55541-8D7B-44B1-B1C3-EECCAD0190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1799" y="1865277"/>
            <a:ext cx="6538366" cy="4529759"/>
          </a:xfrm>
          <a:prstGeom prst="rect">
            <a:avLst/>
          </a:prstGeom>
        </p:spPr>
      </p:pic>
      <p:sp>
        <p:nvSpPr>
          <p:cNvPr id="10" name="object 14">
            <a:extLst>
              <a:ext uri="{FF2B5EF4-FFF2-40B4-BE49-F238E27FC236}">
                <a16:creationId xmlns:a16="http://schemas.microsoft.com/office/drawing/2014/main" id="{951FDAF4-305E-4AD2-A240-BEE804A45F55}"/>
              </a:ext>
            </a:extLst>
          </p:cNvPr>
          <p:cNvSpPr txBox="1"/>
          <p:nvPr/>
        </p:nvSpPr>
        <p:spPr>
          <a:xfrm>
            <a:off x="6691596" y="3173733"/>
            <a:ext cx="1403137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Check your email 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complete new registration process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C88DE3-3393-49A3-851B-C67C1E2B9669}"/>
              </a:ext>
            </a:extLst>
          </p:cNvPr>
          <p:cNvCxnSpPr>
            <a:cxnSpLocks/>
          </p:cNvCxnSpPr>
          <p:nvPr/>
        </p:nvCxnSpPr>
        <p:spPr>
          <a:xfrm flipH="1">
            <a:off x="5732128" y="3465062"/>
            <a:ext cx="7915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2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Check Email Confirmation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CDD38-246C-48BE-8E0D-6AC9984B77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9673" y="2120226"/>
            <a:ext cx="7381178" cy="3916559"/>
          </a:xfrm>
          <a:prstGeom prst="rect">
            <a:avLst/>
          </a:prstGeom>
        </p:spPr>
      </p:pic>
      <p:sp>
        <p:nvSpPr>
          <p:cNvPr id="10" name="object 14">
            <a:extLst>
              <a:ext uri="{FF2B5EF4-FFF2-40B4-BE49-F238E27FC236}">
                <a16:creationId xmlns:a16="http://schemas.microsoft.com/office/drawing/2014/main" id="{C8D79082-612E-44B9-AB7E-0CB6B91B17B0}"/>
              </a:ext>
            </a:extLst>
          </p:cNvPr>
          <p:cNvSpPr txBox="1"/>
          <p:nvPr/>
        </p:nvSpPr>
        <p:spPr>
          <a:xfrm>
            <a:off x="3251682" y="4089452"/>
            <a:ext cx="209501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Check your email to complete “New” registration process from Login.gov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7ECEFD-F231-49C2-A2BC-957EA366EE76}"/>
              </a:ext>
            </a:extLst>
          </p:cNvPr>
          <p:cNvCxnSpPr/>
          <p:nvPr/>
        </p:nvCxnSpPr>
        <p:spPr>
          <a:xfrm flipV="1">
            <a:off x="4032251" y="3637877"/>
            <a:ext cx="0" cy="395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08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Confirm Email Address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7CBCB-99F6-41E3-81FC-9C3B10D514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2718" y="1916754"/>
            <a:ext cx="6631082" cy="425479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F69FEA-94E6-46DB-A181-F61AB942FF5D}"/>
              </a:ext>
            </a:extLst>
          </p:cNvPr>
          <p:cNvCxnSpPr/>
          <p:nvPr/>
        </p:nvCxnSpPr>
        <p:spPr>
          <a:xfrm flipH="1">
            <a:off x="6355858" y="3854949"/>
            <a:ext cx="7492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4">
            <a:extLst>
              <a:ext uri="{FF2B5EF4-FFF2-40B4-BE49-F238E27FC236}">
                <a16:creationId xmlns:a16="http://schemas.microsoft.com/office/drawing/2014/main" id="{85976BB6-8FC9-4AC4-9EE2-258C65C9DF1C}"/>
              </a:ext>
            </a:extLst>
          </p:cNvPr>
          <p:cNvSpPr txBox="1"/>
          <p:nvPr/>
        </p:nvSpPr>
        <p:spPr>
          <a:xfrm>
            <a:off x="7220891" y="3394320"/>
            <a:ext cx="186357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dirty="0">
                <a:solidFill>
                  <a:srgbClr val="FF0000"/>
                </a:solidFill>
                <a:latin typeface="Calibri"/>
                <a:cs typeface="Calibri"/>
              </a:rPr>
              <a:t>To complete the Registration Request, You need to Confirm your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email.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4265AFD8-439A-4F91-9CA2-C242379D0430}"/>
              </a:ext>
            </a:extLst>
          </p:cNvPr>
          <p:cNvSpPr txBox="1"/>
          <p:nvPr/>
        </p:nvSpPr>
        <p:spPr>
          <a:xfrm>
            <a:off x="7094312" y="4712997"/>
            <a:ext cx="1643708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i="1" dirty="0">
                <a:solidFill>
                  <a:srgbClr val="FF0000"/>
                </a:solidFill>
                <a:latin typeface="Calibri"/>
                <a:cs typeface="Calibri"/>
              </a:rPr>
              <a:t>*Note: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i="1" dirty="0">
                <a:solidFill>
                  <a:srgbClr val="FF0000"/>
                </a:solidFill>
                <a:latin typeface="Calibri"/>
                <a:cs typeface="Calibri"/>
              </a:rPr>
              <a:t>This email address will be connected to the registration of your SAM Profile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12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Create a Strong Password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D83E4-DC46-48D6-A8D5-28B95D3D2EAD}"/>
              </a:ext>
            </a:extLst>
          </p:cNvPr>
          <p:cNvPicPr/>
          <p:nvPr/>
        </p:nvPicPr>
        <p:blipFill rotWithShape="1">
          <a:blip r:embed="rId3"/>
          <a:srcRect t="3730"/>
          <a:stretch/>
        </p:blipFill>
        <p:spPr>
          <a:xfrm>
            <a:off x="1600200" y="1949748"/>
            <a:ext cx="5943600" cy="42938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29AA93-B52C-41A0-8F09-4678FA27D50A}"/>
              </a:ext>
            </a:extLst>
          </p:cNvPr>
          <p:cNvSpPr/>
          <p:nvPr/>
        </p:nvSpPr>
        <p:spPr>
          <a:xfrm>
            <a:off x="3048000" y="3384848"/>
            <a:ext cx="3086100" cy="387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7C9DAF-E7AE-4F34-8D8E-4A63C6690C14}"/>
              </a:ext>
            </a:extLst>
          </p:cNvPr>
          <p:cNvCxnSpPr>
            <a:cxnSpLocks/>
          </p:cNvCxnSpPr>
          <p:nvPr/>
        </p:nvCxnSpPr>
        <p:spPr>
          <a:xfrm flipH="1">
            <a:off x="4669462" y="4971037"/>
            <a:ext cx="6658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4">
            <a:extLst>
              <a:ext uri="{FF2B5EF4-FFF2-40B4-BE49-F238E27FC236}">
                <a16:creationId xmlns:a16="http://schemas.microsoft.com/office/drawing/2014/main" id="{EE3EC190-1FEB-4C67-8833-04087F855CAF}"/>
              </a:ext>
            </a:extLst>
          </p:cNvPr>
          <p:cNvSpPr txBox="1"/>
          <p:nvPr/>
        </p:nvSpPr>
        <p:spPr>
          <a:xfrm>
            <a:off x="5430742" y="4614568"/>
            <a:ext cx="2287226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i="1" dirty="0">
                <a:solidFill>
                  <a:srgbClr val="FF0000"/>
                </a:solidFill>
                <a:latin typeface="Calibri"/>
                <a:cs typeface="Calibri"/>
              </a:rPr>
              <a:t>Password Strength must be “good” or “great” to proceed to the next screen.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40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Set up a Second Authentication Method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C8719B-A747-45BB-8E50-91F604E1E11F}"/>
              </a:ext>
            </a:extLst>
          </p:cNvPr>
          <p:cNvPicPr/>
          <p:nvPr/>
        </p:nvPicPr>
        <p:blipFill rotWithShape="1">
          <a:blip r:embed="rId3"/>
          <a:srcRect t="12424" b="7393"/>
          <a:stretch/>
        </p:blipFill>
        <p:spPr>
          <a:xfrm>
            <a:off x="1600200" y="1584256"/>
            <a:ext cx="5856330" cy="5241852"/>
          </a:xfrm>
          <a:prstGeom prst="rect">
            <a:avLst/>
          </a:prstGeom>
        </p:spPr>
      </p:pic>
      <p:sp>
        <p:nvSpPr>
          <p:cNvPr id="10" name="object 14">
            <a:extLst>
              <a:ext uri="{FF2B5EF4-FFF2-40B4-BE49-F238E27FC236}">
                <a16:creationId xmlns:a16="http://schemas.microsoft.com/office/drawing/2014/main" id="{CCF0E877-D1DE-4370-AE30-E48CA3778661}"/>
              </a:ext>
            </a:extLst>
          </p:cNvPr>
          <p:cNvSpPr txBox="1"/>
          <p:nvPr/>
        </p:nvSpPr>
        <p:spPr>
          <a:xfrm>
            <a:off x="1371824" y="3996030"/>
            <a:ext cx="144749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spc="-5" dirty="0">
                <a:solidFill>
                  <a:srgbClr val="FF0000"/>
                </a:solidFill>
                <a:latin typeface="Calibri"/>
                <a:cs typeface="Calibri"/>
              </a:rPr>
              <a:t>You have the choice of the second method of Authentication</a:t>
            </a:r>
            <a:endParaRPr kumimoji="0" lang="en-US" sz="1500" b="0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BBF85F-23F6-4790-9B6B-BB495DEF03FD}"/>
              </a:ext>
            </a:extLst>
          </p:cNvPr>
          <p:cNvCxnSpPr>
            <a:cxnSpLocks/>
          </p:cNvCxnSpPr>
          <p:nvPr/>
        </p:nvCxnSpPr>
        <p:spPr>
          <a:xfrm>
            <a:off x="2721935" y="4276213"/>
            <a:ext cx="5038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49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Enter Phone Number 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24FC7-9F80-42EB-8172-56388550DFB3}"/>
              </a:ext>
            </a:extLst>
          </p:cNvPr>
          <p:cNvPicPr/>
          <p:nvPr/>
        </p:nvPicPr>
        <p:blipFill rotWithShape="1">
          <a:blip r:embed="rId3"/>
          <a:srcRect b="10375"/>
          <a:stretch/>
        </p:blipFill>
        <p:spPr>
          <a:xfrm>
            <a:off x="1632099" y="1605415"/>
            <a:ext cx="5943600" cy="5117541"/>
          </a:xfrm>
          <a:prstGeom prst="rect">
            <a:avLst/>
          </a:prstGeom>
        </p:spPr>
      </p:pic>
      <p:sp>
        <p:nvSpPr>
          <p:cNvPr id="10" name="object 14">
            <a:extLst>
              <a:ext uri="{FF2B5EF4-FFF2-40B4-BE49-F238E27FC236}">
                <a16:creationId xmlns:a16="http://schemas.microsoft.com/office/drawing/2014/main" id="{4BD19998-EB03-47B9-89FD-AEEE460C43D2}"/>
              </a:ext>
            </a:extLst>
          </p:cNvPr>
          <p:cNvSpPr txBox="1"/>
          <p:nvPr/>
        </p:nvSpPr>
        <p:spPr>
          <a:xfrm>
            <a:off x="2008483" y="4431936"/>
            <a:ext cx="908453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spc="-5" dirty="0">
                <a:solidFill>
                  <a:srgbClr val="FF0000"/>
                </a:solidFill>
                <a:latin typeface="Calibri"/>
                <a:cs typeface="Calibri"/>
              </a:rPr>
              <a:t>Enter a phone number.  </a:t>
            </a:r>
            <a:endParaRPr kumimoji="0" lang="en-US" sz="1500" b="0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3F8C8F-65C8-4428-9EDA-1D108A6C1E97}"/>
              </a:ext>
            </a:extLst>
          </p:cNvPr>
          <p:cNvCxnSpPr>
            <a:cxnSpLocks/>
          </p:cNvCxnSpPr>
          <p:nvPr/>
        </p:nvCxnSpPr>
        <p:spPr>
          <a:xfrm>
            <a:off x="2694928" y="4577741"/>
            <a:ext cx="6633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4">
            <a:extLst>
              <a:ext uri="{FF2B5EF4-FFF2-40B4-BE49-F238E27FC236}">
                <a16:creationId xmlns:a16="http://schemas.microsoft.com/office/drawing/2014/main" id="{DBB8A8CB-8144-41C6-9210-651D201F5E47}"/>
              </a:ext>
            </a:extLst>
          </p:cNvPr>
          <p:cNvSpPr txBox="1"/>
          <p:nvPr/>
        </p:nvSpPr>
        <p:spPr>
          <a:xfrm>
            <a:off x="1289304" y="6108191"/>
            <a:ext cx="138418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spc="-5" dirty="0">
                <a:solidFill>
                  <a:srgbClr val="FF0000"/>
                </a:solidFill>
                <a:latin typeface="Calibri"/>
                <a:cs typeface="Calibri"/>
              </a:rPr>
              <a:t>Hit “Send code”  </a:t>
            </a:r>
            <a:endParaRPr kumimoji="0" lang="en-US" sz="1500" b="0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AF2974-CC28-4417-BC82-712E7BE84288}"/>
              </a:ext>
            </a:extLst>
          </p:cNvPr>
          <p:cNvCxnSpPr>
            <a:cxnSpLocks/>
          </p:cNvCxnSpPr>
          <p:nvPr/>
        </p:nvCxnSpPr>
        <p:spPr>
          <a:xfrm>
            <a:off x="2676640" y="6242654"/>
            <a:ext cx="6722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48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One Time Security Code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81A085-2EA9-48CE-8939-47502248B7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8590" y="1972750"/>
            <a:ext cx="7601510" cy="4024090"/>
          </a:xfrm>
          <a:prstGeom prst="rect">
            <a:avLst/>
          </a:prstGeom>
        </p:spPr>
      </p:pic>
      <p:sp>
        <p:nvSpPr>
          <p:cNvPr id="10" name="object 14">
            <a:extLst>
              <a:ext uri="{FF2B5EF4-FFF2-40B4-BE49-F238E27FC236}">
                <a16:creationId xmlns:a16="http://schemas.microsoft.com/office/drawing/2014/main" id="{924C7B37-E162-4A73-9FF8-2D0C486DC408}"/>
              </a:ext>
            </a:extLst>
          </p:cNvPr>
          <p:cNvSpPr txBox="1"/>
          <p:nvPr/>
        </p:nvSpPr>
        <p:spPr>
          <a:xfrm>
            <a:off x="1210965" y="4008335"/>
            <a:ext cx="1447494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spc="-5" dirty="0">
                <a:solidFill>
                  <a:srgbClr val="FF0000"/>
                </a:solidFill>
                <a:latin typeface="Calibri"/>
                <a:cs typeface="Calibri"/>
              </a:rPr>
              <a:t>Enter one time security code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500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spc="-5" dirty="0">
                <a:solidFill>
                  <a:srgbClr val="FF0000"/>
                </a:solidFill>
                <a:latin typeface="Calibri"/>
                <a:cs typeface="Calibri"/>
              </a:rPr>
              <a:t>Click “Submit”  </a:t>
            </a:r>
            <a:endParaRPr kumimoji="0" lang="en-US" sz="1500" b="0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6874A1-1491-4DEE-A13B-81911B385D25}"/>
              </a:ext>
            </a:extLst>
          </p:cNvPr>
          <p:cNvCxnSpPr>
            <a:cxnSpLocks/>
          </p:cNvCxnSpPr>
          <p:nvPr/>
        </p:nvCxnSpPr>
        <p:spPr>
          <a:xfrm>
            <a:off x="2483628" y="4149622"/>
            <a:ext cx="5608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68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https://sam.gov/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B31C4A2-F084-4380-BC4A-54FE7F441CEC}"/>
              </a:ext>
            </a:extLst>
          </p:cNvPr>
          <p:cNvSpPr/>
          <p:nvPr/>
        </p:nvSpPr>
        <p:spPr>
          <a:xfrm>
            <a:off x="590550" y="3019425"/>
            <a:ext cx="676275" cy="352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A981EA82-EE66-414A-A7CC-23471B5EA21E}"/>
              </a:ext>
            </a:extLst>
          </p:cNvPr>
          <p:cNvSpPr txBox="1"/>
          <p:nvPr/>
        </p:nvSpPr>
        <p:spPr>
          <a:xfrm>
            <a:off x="1757404" y="3460386"/>
            <a:ext cx="13477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spc="-5" dirty="0">
                <a:solidFill>
                  <a:srgbClr val="FF0000"/>
                </a:solidFill>
                <a:latin typeface="Calibri"/>
                <a:cs typeface="Calibri"/>
              </a:rPr>
              <a:t>Select “Search”  </a:t>
            </a:r>
            <a:endParaRPr kumimoji="0" lang="en-US" sz="1500" b="0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EF9C32-92B6-4D54-A65E-8DB191F9D50F}"/>
              </a:ext>
            </a:extLst>
          </p:cNvPr>
          <p:cNvCxnSpPr>
            <a:cxnSpLocks/>
          </p:cNvCxnSpPr>
          <p:nvPr/>
        </p:nvCxnSpPr>
        <p:spPr>
          <a:xfrm flipH="1" flipV="1">
            <a:off x="1286024" y="3307106"/>
            <a:ext cx="390376" cy="2457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F6AD9F-CDDA-47B8-8334-B6720B6DD078}"/>
              </a:ext>
            </a:extLst>
          </p:cNvPr>
          <p:cNvGrpSpPr/>
          <p:nvPr/>
        </p:nvGrpSpPr>
        <p:grpSpPr>
          <a:xfrm>
            <a:off x="0" y="2448053"/>
            <a:ext cx="9144000" cy="3790693"/>
            <a:chOff x="0" y="2448053"/>
            <a:chExt cx="9144000" cy="3790693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8EF4E53-6F1C-4984-8A8B-FD94E466F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48053"/>
              <a:ext cx="9144000" cy="379069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25149A-1E50-48C3-BA06-E0318DAB92C9}"/>
                </a:ext>
              </a:extLst>
            </p:cNvPr>
            <p:cNvSpPr/>
            <p:nvPr/>
          </p:nvSpPr>
          <p:spPr>
            <a:xfrm>
              <a:off x="6820786" y="3763926"/>
              <a:ext cx="988828" cy="393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0D07341-71B0-498E-8108-E05EC681BDF4}"/>
              </a:ext>
            </a:extLst>
          </p:cNvPr>
          <p:cNvSpPr/>
          <p:nvPr/>
        </p:nvSpPr>
        <p:spPr>
          <a:xfrm>
            <a:off x="678016" y="3010974"/>
            <a:ext cx="554438" cy="352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57C14A-BF95-4DE9-AD15-8C966159BE2C}"/>
              </a:ext>
            </a:extLst>
          </p:cNvPr>
          <p:cNvCxnSpPr>
            <a:cxnSpLocks/>
            <a:endCxn id="11" idx="6"/>
          </p:cNvCxnSpPr>
          <p:nvPr/>
        </p:nvCxnSpPr>
        <p:spPr>
          <a:xfrm flipH="1">
            <a:off x="1232454" y="2735249"/>
            <a:ext cx="747421" cy="451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14">
            <a:extLst>
              <a:ext uri="{FF2B5EF4-FFF2-40B4-BE49-F238E27FC236}">
                <a16:creationId xmlns:a16="http://schemas.microsoft.com/office/drawing/2014/main" id="{7B9AF21B-6BE7-401D-A4FC-C43FA3F56327}"/>
              </a:ext>
            </a:extLst>
          </p:cNvPr>
          <p:cNvSpPr txBox="1"/>
          <p:nvPr/>
        </p:nvSpPr>
        <p:spPr>
          <a:xfrm>
            <a:off x="2078272" y="2559037"/>
            <a:ext cx="19299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 “Search”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70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https://sam.gov/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A4F0CCA-AFF9-4473-BA02-7D65B50F5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37"/>
          <a:stretch/>
        </p:blipFill>
        <p:spPr>
          <a:xfrm>
            <a:off x="643598" y="1689145"/>
            <a:ext cx="7807064" cy="50134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8A9B48-8E5D-4611-9AAD-81610CBA9F57}"/>
              </a:ext>
            </a:extLst>
          </p:cNvPr>
          <p:cNvCxnSpPr>
            <a:cxnSpLocks/>
          </p:cNvCxnSpPr>
          <p:nvPr/>
        </p:nvCxnSpPr>
        <p:spPr>
          <a:xfrm flipH="1">
            <a:off x="3002587" y="2618362"/>
            <a:ext cx="5755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4">
            <a:extLst>
              <a:ext uri="{FF2B5EF4-FFF2-40B4-BE49-F238E27FC236}">
                <a16:creationId xmlns:a16="http://schemas.microsoft.com/office/drawing/2014/main" id="{012E1D39-71D3-43FF-9FB1-3D8C1B6ADB30}"/>
              </a:ext>
            </a:extLst>
          </p:cNvPr>
          <p:cNvSpPr txBox="1"/>
          <p:nvPr/>
        </p:nvSpPr>
        <p:spPr>
          <a:xfrm>
            <a:off x="3703824" y="2132707"/>
            <a:ext cx="19299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you enter a </a:t>
            </a:r>
            <a:r>
              <a:rPr kumimoji="0" lang="en-US" sz="15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keywor</a:t>
            </a:r>
            <a:r>
              <a:rPr lang="en-US" sz="1500" i="1" dirty="0">
                <a:solidFill>
                  <a:srgbClr val="FF0000"/>
                </a:solidFill>
                <a:latin typeface="Calibri"/>
                <a:cs typeface="Calibri"/>
              </a:rPr>
              <a:t>d, it will show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everything that matches the keyword. 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5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https://sam.gov/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621D881-8033-4311-95B7-68E64A64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7691"/>
            <a:ext cx="9144000" cy="404286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DBD02D-7469-453A-94EC-715BEA6DAB26}"/>
              </a:ext>
            </a:extLst>
          </p:cNvPr>
          <p:cNvCxnSpPr>
            <a:cxnSpLocks/>
          </p:cNvCxnSpPr>
          <p:nvPr/>
        </p:nvCxnSpPr>
        <p:spPr>
          <a:xfrm flipH="1">
            <a:off x="1749478" y="5219830"/>
            <a:ext cx="5547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14">
            <a:extLst>
              <a:ext uri="{FF2B5EF4-FFF2-40B4-BE49-F238E27FC236}">
                <a16:creationId xmlns:a16="http://schemas.microsoft.com/office/drawing/2014/main" id="{166EABD4-F527-4CA2-B452-DEC30BB44993}"/>
              </a:ext>
            </a:extLst>
          </p:cNvPr>
          <p:cNvSpPr txBox="1"/>
          <p:nvPr/>
        </p:nvSpPr>
        <p:spPr>
          <a:xfrm>
            <a:off x="2392151" y="5067577"/>
            <a:ext cx="232997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 “Entity Registrations” Domain.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23EF58-B512-466C-9A02-D75EE37A953D}"/>
              </a:ext>
            </a:extLst>
          </p:cNvPr>
          <p:cNvCxnSpPr>
            <a:cxnSpLocks/>
          </p:cNvCxnSpPr>
          <p:nvPr/>
        </p:nvCxnSpPr>
        <p:spPr>
          <a:xfrm flipH="1">
            <a:off x="2861998" y="3822080"/>
            <a:ext cx="667586" cy="4426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14">
            <a:extLst>
              <a:ext uri="{FF2B5EF4-FFF2-40B4-BE49-F238E27FC236}">
                <a16:creationId xmlns:a16="http://schemas.microsoft.com/office/drawing/2014/main" id="{9A18D714-2193-468F-81AE-EFBE54C15D66}"/>
              </a:ext>
            </a:extLst>
          </p:cNvPr>
          <p:cNvSpPr txBox="1"/>
          <p:nvPr/>
        </p:nvSpPr>
        <p:spPr>
          <a:xfrm>
            <a:off x="3632687" y="3602735"/>
            <a:ext cx="164722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 the “+” sign.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0CCD56-D012-4E99-863A-7726BF248E65}"/>
              </a:ext>
            </a:extLst>
          </p:cNvPr>
          <p:cNvSpPr/>
          <p:nvPr/>
        </p:nvSpPr>
        <p:spPr>
          <a:xfrm>
            <a:off x="306124" y="4983085"/>
            <a:ext cx="1380744" cy="474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Legacy SAM prior to May 24, 2021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636A18-EDFD-4348-B894-0AE8627CBF27}"/>
              </a:ext>
            </a:extLst>
          </p:cNvPr>
          <p:cNvPicPr/>
          <p:nvPr/>
        </p:nvPicPr>
        <p:blipFill rotWithShape="1">
          <a:blip r:embed="rId3"/>
          <a:srcRect r="1241"/>
          <a:stretch/>
        </p:blipFill>
        <p:spPr>
          <a:xfrm>
            <a:off x="1251704" y="1606185"/>
            <a:ext cx="6644521" cy="52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04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0C781DF-6ECB-4743-AE17-93F072FB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01" y="0"/>
            <a:ext cx="6858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6BC03EC-66E6-4BEE-A8AA-003E336E9C0F}"/>
              </a:ext>
            </a:extLst>
          </p:cNvPr>
          <p:cNvSpPr/>
          <p:nvPr/>
        </p:nvSpPr>
        <p:spPr>
          <a:xfrm>
            <a:off x="1350926" y="3166209"/>
            <a:ext cx="644851" cy="401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C5B985-5FC6-4E27-9DED-2C7C960B1155}"/>
              </a:ext>
            </a:extLst>
          </p:cNvPr>
          <p:cNvSpPr/>
          <p:nvPr/>
        </p:nvSpPr>
        <p:spPr>
          <a:xfrm>
            <a:off x="1464764" y="4368183"/>
            <a:ext cx="1156716" cy="5175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73FA2CB7-3362-4C28-B084-FEF2A9D478C6}"/>
              </a:ext>
            </a:extLst>
          </p:cNvPr>
          <p:cNvSpPr txBox="1"/>
          <p:nvPr/>
        </p:nvSpPr>
        <p:spPr>
          <a:xfrm>
            <a:off x="147279" y="2638595"/>
            <a:ext cx="1068978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Search by 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i="1" dirty="0">
                <a:solidFill>
                  <a:srgbClr val="FF0000"/>
                </a:solidFill>
                <a:latin typeface="Calibri"/>
                <a:cs typeface="Calibri"/>
              </a:rPr>
              <a:t>key word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C4C74E-3D52-4DAC-9E0B-8719E1DFAB23}"/>
              </a:ext>
            </a:extLst>
          </p:cNvPr>
          <p:cNvCxnSpPr>
            <a:cxnSpLocks/>
          </p:cNvCxnSpPr>
          <p:nvPr/>
        </p:nvCxnSpPr>
        <p:spPr>
          <a:xfrm>
            <a:off x="1126183" y="2819310"/>
            <a:ext cx="329079" cy="401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4">
            <a:extLst>
              <a:ext uri="{FF2B5EF4-FFF2-40B4-BE49-F238E27FC236}">
                <a16:creationId xmlns:a16="http://schemas.microsoft.com/office/drawing/2014/main" id="{484E7295-DAAC-4EBF-A552-7EC03FA45EB2}"/>
              </a:ext>
            </a:extLst>
          </p:cNvPr>
          <p:cNvSpPr txBox="1"/>
          <p:nvPr/>
        </p:nvSpPr>
        <p:spPr>
          <a:xfrm>
            <a:off x="244112" y="3770238"/>
            <a:ext cx="106897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Search by Socio-Economic Status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54ED06-76FA-43CF-A306-4DAC5B6F3F47}"/>
              </a:ext>
            </a:extLst>
          </p:cNvPr>
          <p:cNvCxnSpPr>
            <a:cxnSpLocks/>
          </p:cNvCxnSpPr>
          <p:nvPr/>
        </p:nvCxnSpPr>
        <p:spPr>
          <a:xfrm>
            <a:off x="1126183" y="3914197"/>
            <a:ext cx="519737" cy="517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36D683A-0286-42AD-BC60-C96A17A4D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88" y="302676"/>
            <a:ext cx="1154111" cy="11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0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8F701C-541C-488E-B43E-23BC5523BD11}"/>
              </a:ext>
            </a:extLst>
          </p:cNvPr>
          <p:cNvPicPr/>
          <p:nvPr/>
        </p:nvPicPr>
        <p:blipFill rotWithShape="1">
          <a:blip r:embed="rId2"/>
          <a:srcRect b="18056"/>
          <a:stretch/>
        </p:blipFill>
        <p:spPr>
          <a:xfrm>
            <a:off x="2347606" y="25400"/>
            <a:ext cx="4953635" cy="67437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2D06AED-2AB3-4629-BDA2-88EAA6A12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88" y="302676"/>
            <a:ext cx="1154111" cy="11234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C23F57-808B-49A8-8FBE-686494F0DA28}"/>
              </a:ext>
            </a:extLst>
          </p:cNvPr>
          <p:cNvSpPr/>
          <p:nvPr/>
        </p:nvSpPr>
        <p:spPr>
          <a:xfrm>
            <a:off x="2379161" y="6008098"/>
            <a:ext cx="747309" cy="321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7B952F2F-8D15-45FB-B074-F386B1689171}"/>
              </a:ext>
            </a:extLst>
          </p:cNvPr>
          <p:cNvSpPr txBox="1"/>
          <p:nvPr/>
        </p:nvSpPr>
        <p:spPr>
          <a:xfrm>
            <a:off x="888169" y="5599043"/>
            <a:ext cx="106897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be more specific, you can choose State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9E60DD-2A40-42EC-A629-B1DF71A16515}"/>
              </a:ext>
            </a:extLst>
          </p:cNvPr>
          <p:cNvCxnSpPr>
            <a:cxnSpLocks/>
          </p:cNvCxnSpPr>
          <p:nvPr/>
        </p:nvCxnSpPr>
        <p:spPr>
          <a:xfrm>
            <a:off x="2051437" y="5764696"/>
            <a:ext cx="437165" cy="274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6A8AB53-F590-4426-9AAD-6DC56BAF660F}"/>
              </a:ext>
            </a:extLst>
          </p:cNvPr>
          <p:cNvSpPr/>
          <p:nvPr/>
        </p:nvSpPr>
        <p:spPr>
          <a:xfrm>
            <a:off x="3989537" y="1222738"/>
            <a:ext cx="853727" cy="391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411C2A37-6841-4C35-81DD-5EF2F9059CC1}"/>
              </a:ext>
            </a:extLst>
          </p:cNvPr>
          <p:cNvSpPr txBox="1"/>
          <p:nvPr/>
        </p:nvSpPr>
        <p:spPr>
          <a:xfrm>
            <a:off x="649632" y="988613"/>
            <a:ext cx="152339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number of Entity Registrations decreased from 2,113 to 99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62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https://sam.gov/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DC7B99A-581E-4E52-813F-55EAB659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5" y="2631881"/>
            <a:ext cx="8030990" cy="3659911"/>
          </a:xfrm>
          <a:prstGeom prst="rect">
            <a:avLst/>
          </a:prstGeom>
        </p:spPr>
      </p:pic>
      <p:sp>
        <p:nvSpPr>
          <p:cNvPr id="11" name="object 14">
            <a:extLst>
              <a:ext uri="{FF2B5EF4-FFF2-40B4-BE49-F238E27FC236}">
                <a16:creationId xmlns:a16="http://schemas.microsoft.com/office/drawing/2014/main" id="{12BBDC45-B00E-4828-9C09-A4E3D656A92A}"/>
              </a:ext>
            </a:extLst>
          </p:cNvPr>
          <p:cNvSpPr txBox="1"/>
          <p:nvPr/>
        </p:nvSpPr>
        <p:spPr>
          <a:xfrm>
            <a:off x="5873341" y="2340953"/>
            <a:ext cx="195714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i="1" dirty="0">
                <a:solidFill>
                  <a:srgbClr val="FF0000"/>
                </a:solidFill>
                <a:latin typeface="Calibri"/>
                <a:cs typeface="Calibri"/>
              </a:rPr>
              <a:t>Select the Action symbol to download a report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1F1127-5D2C-4FCB-B185-55387571AA38}"/>
              </a:ext>
            </a:extLst>
          </p:cNvPr>
          <p:cNvCxnSpPr>
            <a:cxnSpLocks/>
          </p:cNvCxnSpPr>
          <p:nvPr/>
        </p:nvCxnSpPr>
        <p:spPr>
          <a:xfrm>
            <a:off x="8038767" y="2488758"/>
            <a:ext cx="320368" cy="1102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AAAD1-BFB0-4EC9-980E-E4FC91596C76}"/>
              </a:ext>
            </a:extLst>
          </p:cNvPr>
          <p:cNvCxnSpPr>
            <a:cxnSpLocks/>
          </p:cNvCxnSpPr>
          <p:nvPr/>
        </p:nvCxnSpPr>
        <p:spPr>
          <a:xfrm flipH="1" flipV="1">
            <a:off x="7877149" y="2489298"/>
            <a:ext cx="165851" cy="7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37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How to Download File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10" name="Picture 9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1962218-5580-460B-9C2E-B2EA2F2538D4}"/>
              </a:ext>
            </a:extLst>
          </p:cNvPr>
          <p:cNvPicPr/>
          <p:nvPr/>
        </p:nvPicPr>
        <p:blipFill rotWithShape="1">
          <a:blip r:embed="rId3"/>
          <a:srcRect b="20082"/>
          <a:stretch/>
        </p:blipFill>
        <p:spPr>
          <a:xfrm>
            <a:off x="1600200" y="1681947"/>
            <a:ext cx="5943600" cy="50697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55302F-AEC6-42DF-867A-EB1F58A24E97}"/>
              </a:ext>
            </a:extLst>
          </p:cNvPr>
          <p:cNvCxnSpPr>
            <a:cxnSpLocks/>
          </p:cNvCxnSpPr>
          <p:nvPr/>
        </p:nvCxnSpPr>
        <p:spPr>
          <a:xfrm flipH="1">
            <a:off x="7067231" y="2557220"/>
            <a:ext cx="6044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B3316-01CA-4C12-88B8-41B342293A50}"/>
              </a:ext>
            </a:extLst>
          </p:cNvPr>
          <p:cNvCxnSpPr>
            <a:cxnSpLocks/>
          </p:cNvCxnSpPr>
          <p:nvPr/>
        </p:nvCxnSpPr>
        <p:spPr>
          <a:xfrm flipH="1" flipV="1">
            <a:off x="6888997" y="2394490"/>
            <a:ext cx="782668" cy="1627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14">
            <a:extLst>
              <a:ext uri="{FF2B5EF4-FFF2-40B4-BE49-F238E27FC236}">
                <a16:creationId xmlns:a16="http://schemas.microsoft.com/office/drawing/2014/main" id="{7688C33D-2576-4724-B9DB-93B5FA65685B}"/>
              </a:ext>
            </a:extLst>
          </p:cNvPr>
          <p:cNvSpPr txBox="1"/>
          <p:nvPr/>
        </p:nvSpPr>
        <p:spPr>
          <a:xfrm>
            <a:off x="7728351" y="2440414"/>
            <a:ext cx="101161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Choices to download a file.  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17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New Interface for SAM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526D6C-4604-417F-B50E-C1027E451905}"/>
              </a:ext>
            </a:extLst>
          </p:cNvPr>
          <p:cNvPicPr/>
          <p:nvPr/>
        </p:nvPicPr>
        <p:blipFill rotWithShape="1">
          <a:blip r:embed="rId3"/>
          <a:srcRect b="13309"/>
          <a:stretch/>
        </p:blipFill>
        <p:spPr>
          <a:xfrm>
            <a:off x="903767" y="2678292"/>
            <a:ext cx="6807713" cy="33680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43E6E8-7135-47F6-958E-F7261C285A39}"/>
              </a:ext>
            </a:extLst>
          </p:cNvPr>
          <p:cNvCxnSpPr>
            <a:cxnSpLocks/>
          </p:cNvCxnSpPr>
          <p:nvPr/>
        </p:nvCxnSpPr>
        <p:spPr>
          <a:xfrm flipH="1">
            <a:off x="2495108" y="3429000"/>
            <a:ext cx="8364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4">
            <a:extLst>
              <a:ext uri="{FF2B5EF4-FFF2-40B4-BE49-F238E27FC236}">
                <a16:creationId xmlns:a16="http://schemas.microsoft.com/office/drawing/2014/main" id="{32F474D3-B401-46C5-BEA0-3F1F6BAB73DF}"/>
              </a:ext>
            </a:extLst>
          </p:cNvPr>
          <p:cNvSpPr txBox="1"/>
          <p:nvPr/>
        </p:nvSpPr>
        <p:spPr>
          <a:xfrm>
            <a:off x="3425805" y="3169734"/>
            <a:ext cx="1897561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Excel spreadsheet allows you to sort and delete as necessary</a:t>
            </a:r>
            <a:endParaRPr kumimoji="0" sz="1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93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Prompts to Open file or Save file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45752C-8039-4C45-9F84-068254418B64}"/>
              </a:ext>
            </a:extLst>
          </p:cNvPr>
          <p:cNvPicPr/>
          <p:nvPr/>
        </p:nvPicPr>
        <p:blipFill rotWithShape="1">
          <a:blip r:embed="rId3"/>
          <a:srcRect l="1" r="1022" b="8368"/>
          <a:stretch/>
        </p:blipFill>
        <p:spPr>
          <a:xfrm>
            <a:off x="576072" y="1921856"/>
            <a:ext cx="8119872" cy="458867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6CB5BD-D264-4B5E-AF44-690C8A1AC882}"/>
              </a:ext>
            </a:extLst>
          </p:cNvPr>
          <p:cNvSpPr/>
          <p:nvPr/>
        </p:nvSpPr>
        <p:spPr>
          <a:xfrm>
            <a:off x="2774197" y="2882684"/>
            <a:ext cx="4076054" cy="30531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06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Downloaded Entity Registration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10" name="Picture 9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3B4E1820-47A0-43B7-A88F-45E13A65FFCB}"/>
              </a:ext>
            </a:extLst>
          </p:cNvPr>
          <p:cNvPicPr/>
          <p:nvPr/>
        </p:nvPicPr>
        <p:blipFill rotWithShape="1">
          <a:blip r:embed="rId3"/>
          <a:srcRect b="5925"/>
          <a:stretch/>
        </p:blipFill>
        <p:spPr bwMode="auto">
          <a:xfrm>
            <a:off x="655408" y="1716167"/>
            <a:ext cx="7811201" cy="5009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3699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Entity Registration’s sorted by City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44A041-BFDA-4495-9141-0CB3C72280C4}"/>
              </a:ext>
            </a:extLst>
          </p:cNvPr>
          <p:cNvPicPr/>
          <p:nvPr/>
        </p:nvPicPr>
        <p:blipFill rotWithShape="1">
          <a:blip r:embed="rId3"/>
          <a:srcRect b="5528"/>
          <a:stretch/>
        </p:blipFill>
        <p:spPr bwMode="auto">
          <a:xfrm>
            <a:off x="510363" y="1743740"/>
            <a:ext cx="8112642" cy="4976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1884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Dynamic Small Business Search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745B37-324A-4BD1-ACDA-741E13B58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r="4529"/>
          <a:stretch/>
        </p:blipFill>
        <p:spPr>
          <a:xfrm>
            <a:off x="-2" y="1743312"/>
            <a:ext cx="9143999" cy="49314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BF39AE-1437-4E88-AC45-CA6A792717F3}"/>
              </a:ext>
            </a:extLst>
          </p:cNvPr>
          <p:cNvSpPr/>
          <p:nvPr/>
        </p:nvSpPr>
        <p:spPr>
          <a:xfrm>
            <a:off x="1601970" y="1743312"/>
            <a:ext cx="5745971" cy="6803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9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59EE-786D-4FA5-9076-8DDC976D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QUESTIONS</a:t>
            </a:r>
            <a:br>
              <a:rPr lang="en-US" sz="4700"/>
            </a:br>
            <a:endParaRPr lang="en-US" sz="47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C1EC6C0-520C-4506-BA45-21DDC5BAA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77" r="242" b="-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2551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New Interface for SAM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41FFE98F-A246-4ED2-AA08-8A4212020F86}"/>
              </a:ext>
            </a:extLst>
          </p:cNvPr>
          <p:cNvPicPr/>
          <p:nvPr/>
        </p:nvPicPr>
        <p:blipFill rotWithShape="1">
          <a:blip r:embed="rId3"/>
          <a:srcRect r="1281" b="1937"/>
          <a:stretch/>
        </p:blipFill>
        <p:spPr>
          <a:xfrm>
            <a:off x="1018582" y="1719072"/>
            <a:ext cx="7183586" cy="50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3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New Interface for SAM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78E1D8-826B-4EA5-B585-DD19CA3A471F}"/>
              </a:ext>
            </a:extLst>
          </p:cNvPr>
          <p:cNvPicPr/>
          <p:nvPr/>
        </p:nvPicPr>
        <p:blipFill rotWithShape="1">
          <a:blip r:embed="rId3"/>
          <a:srcRect l="55920" t="14646" r="13448" b="2771"/>
          <a:stretch/>
        </p:blipFill>
        <p:spPr bwMode="auto">
          <a:xfrm>
            <a:off x="1421891" y="1639022"/>
            <a:ext cx="6713122" cy="4924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E58094-7818-4F39-93FA-AA8DF3FFB952}"/>
              </a:ext>
            </a:extLst>
          </p:cNvPr>
          <p:cNvSpPr/>
          <p:nvPr/>
        </p:nvSpPr>
        <p:spPr>
          <a:xfrm>
            <a:off x="1544828" y="4229100"/>
            <a:ext cx="3790950" cy="1282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8B4C990B-9BD1-4077-B271-7FDA22021F70}"/>
              </a:ext>
            </a:extLst>
          </p:cNvPr>
          <p:cNvSpPr txBox="1"/>
          <p:nvPr/>
        </p:nvSpPr>
        <p:spPr>
          <a:xfrm>
            <a:off x="386184" y="4962889"/>
            <a:ext cx="91683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 Domain to Search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61AD9B-8284-4AC3-91E9-E60A7F3CE463}"/>
              </a:ext>
            </a:extLst>
          </p:cNvPr>
          <p:cNvCxnSpPr>
            <a:cxnSpLocks/>
          </p:cNvCxnSpPr>
          <p:nvPr/>
        </p:nvCxnSpPr>
        <p:spPr>
          <a:xfrm>
            <a:off x="1193291" y="5109293"/>
            <a:ext cx="7824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9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Why Can’t I See Public Entity Data?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0D105E-16F2-4E80-9BF4-A076CEC7A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072" y="1603019"/>
            <a:ext cx="6646150" cy="5254981"/>
          </a:xfrm>
          <a:prstGeom prst="rect">
            <a:avLst/>
          </a:prstGeom>
        </p:spPr>
      </p:pic>
      <p:sp>
        <p:nvSpPr>
          <p:cNvPr id="13" name="object 14">
            <a:extLst>
              <a:ext uri="{FF2B5EF4-FFF2-40B4-BE49-F238E27FC236}">
                <a16:creationId xmlns:a16="http://schemas.microsoft.com/office/drawing/2014/main" id="{F13330E7-3E27-4C5E-9D32-3C0010511272}"/>
              </a:ext>
            </a:extLst>
          </p:cNvPr>
          <p:cNvSpPr txBox="1"/>
          <p:nvPr/>
        </p:nvSpPr>
        <p:spPr>
          <a:xfrm>
            <a:off x="6151539" y="4363747"/>
            <a:ext cx="234323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Enter NAICS Code or key word and Click 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339F02-44D4-4312-ADEC-16C0B5F5D7E0}"/>
              </a:ext>
            </a:extLst>
          </p:cNvPr>
          <p:cNvCxnSpPr/>
          <p:nvPr/>
        </p:nvCxnSpPr>
        <p:spPr>
          <a:xfrm flipH="1">
            <a:off x="5499721" y="4655266"/>
            <a:ext cx="57299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4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 err="1">
                <a:solidFill>
                  <a:srgbClr val="FFFFFF"/>
                </a:solidFill>
              </a:rPr>
              <a:t>Opps</a:t>
            </a:r>
            <a:r>
              <a:rPr lang="en-US" sz="3500" dirty="0">
                <a:solidFill>
                  <a:srgbClr val="FFFFFF"/>
                </a:solidFill>
              </a:rPr>
              <a:t>….  Results??  No matches……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AA2507-5BD4-4F42-800E-2BDED780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2081783"/>
            <a:ext cx="8092440" cy="4589219"/>
          </a:xfrm>
          <a:prstGeom prst="rect">
            <a:avLst/>
          </a:prstGeom>
        </p:spPr>
      </p:pic>
      <p:sp>
        <p:nvSpPr>
          <p:cNvPr id="11" name="object 14">
            <a:extLst>
              <a:ext uri="{FF2B5EF4-FFF2-40B4-BE49-F238E27FC236}">
                <a16:creationId xmlns:a16="http://schemas.microsoft.com/office/drawing/2014/main" id="{3AF7F293-3F0E-4DC8-AAAE-914B039870F1}"/>
              </a:ext>
            </a:extLst>
          </p:cNvPr>
          <p:cNvSpPr txBox="1"/>
          <p:nvPr/>
        </p:nvSpPr>
        <p:spPr>
          <a:xfrm>
            <a:off x="5882640" y="4854771"/>
            <a:ext cx="277977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For </a:t>
            </a:r>
            <a:r>
              <a:rPr lang="en-US" sz="1500" b="1" i="1" u="sng" dirty="0">
                <a:solidFill>
                  <a:srgbClr val="FF0000"/>
                </a:solidFill>
              </a:rPr>
              <a:t>any </a:t>
            </a:r>
            <a:r>
              <a:rPr lang="en-US" sz="1500" dirty="0">
                <a:solidFill>
                  <a:srgbClr val="FF0000"/>
                </a:solidFill>
              </a:rPr>
              <a:t>user to search or view entity registration data, you </a:t>
            </a:r>
            <a:r>
              <a:rPr lang="en-US" sz="1500" b="1" i="1" u="sng" dirty="0">
                <a:solidFill>
                  <a:srgbClr val="FF0000"/>
                </a:solidFill>
              </a:rPr>
              <a:t>must</a:t>
            </a:r>
            <a:r>
              <a:rPr lang="en-US" sz="1500" dirty="0">
                <a:solidFill>
                  <a:srgbClr val="FF0000"/>
                </a:solidFill>
              </a:rPr>
              <a:t> be logged in. </a:t>
            </a:r>
          </a:p>
          <a:p>
            <a:endParaRPr lang="en-US" sz="1500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srgbClr val="FF0000"/>
                </a:solidFill>
              </a:rPr>
              <a:t>There are no roles required to view public data.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C2705A-5715-483B-8508-AD11526C22A5}"/>
              </a:ext>
            </a:extLst>
          </p:cNvPr>
          <p:cNvCxnSpPr>
            <a:cxnSpLocks/>
          </p:cNvCxnSpPr>
          <p:nvPr/>
        </p:nvCxnSpPr>
        <p:spPr>
          <a:xfrm flipH="1" flipV="1">
            <a:off x="5432639" y="4540481"/>
            <a:ext cx="373801" cy="420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6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https://sam.gov/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41FFE98F-A246-4ED2-AA08-8A4212020F86}"/>
              </a:ext>
            </a:extLst>
          </p:cNvPr>
          <p:cNvPicPr/>
          <p:nvPr/>
        </p:nvPicPr>
        <p:blipFill rotWithShape="1">
          <a:blip r:embed="rId3"/>
          <a:srcRect r="1281" b="1937"/>
          <a:stretch/>
        </p:blipFill>
        <p:spPr>
          <a:xfrm>
            <a:off x="872278" y="1952092"/>
            <a:ext cx="6595068" cy="4596078"/>
          </a:xfrm>
          <a:prstGeom prst="rect">
            <a:avLst/>
          </a:prstGeom>
        </p:spPr>
      </p:pic>
      <p:sp>
        <p:nvSpPr>
          <p:cNvPr id="12" name="object 14">
            <a:extLst>
              <a:ext uri="{FF2B5EF4-FFF2-40B4-BE49-F238E27FC236}">
                <a16:creationId xmlns:a16="http://schemas.microsoft.com/office/drawing/2014/main" id="{3A571E21-BA9C-4432-B19B-4DF2728B9020}"/>
              </a:ext>
            </a:extLst>
          </p:cNvPr>
          <p:cNvSpPr txBox="1"/>
          <p:nvPr/>
        </p:nvSpPr>
        <p:spPr>
          <a:xfrm>
            <a:off x="4366084" y="1947630"/>
            <a:ext cx="16690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Start here for new Entity Registrations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E3E95-70DE-4432-83B0-0C84C4393C29}"/>
              </a:ext>
            </a:extLst>
          </p:cNvPr>
          <p:cNvSpPr/>
          <p:nvPr/>
        </p:nvSpPr>
        <p:spPr>
          <a:xfrm>
            <a:off x="6871693" y="1997983"/>
            <a:ext cx="605650" cy="3544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B2082F-CB5C-4763-BE7D-1DB46079EE4E}"/>
              </a:ext>
            </a:extLst>
          </p:cNvPr>
          <p:cNvCxnSpPr>
            <a:cxnSpLocks/>
          </p:cNvCxnSpPr>
          <p:nvPr/>
        </p:nvCxnSpPr>
        <p:spPr>
          <a:xfrm>
            <a:off x="6016111" y="2164925"/>
            <a:ext cx="78243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LOGIN.GOV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3AA4D3-DDE3-4E8C-829C-26CE48D746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51768" y="1590741"/>
            <a:ext cx="5990053" cy="5431985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71F57667-37FE-412A-9824-90A2F6B8B4AB}"/>
              </a:ext>
            </a:extLst>
          </p:cNvPr>
          <p:cNvSpPr txBox="1"/>
          <p:nvPr/>
        </p:nvSpPr>
        <p:spPr>
          <a:xfrm>
            <a:off x="6713245" y="5292249"/>
            <a:ext cx="175565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spc="-5" dirty="0">
                <a:solidFill>
                  <a:srgbClr val="FF0000"/>
                </a:solidFill>
                <a:latin typeface="Calibri"/>
                <a:cs typeface="Calibri"/>
              </a:rPr>
              <a:t>New Registration in SAM.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738B1A-8F08-42BC-A10E-3BA511ADCC84}"/>
              </a:ext>
            </a:extLst>
          </p:cNvPr>
          <p:cNvCxnSpPr>
            <a:cxnSpLocks/>
          </p:cNvCxnSpPr>
          <p:nvPr/>
        </p:nvCxnSpPr>
        <p:spPr>
          <a:xfrm flipH="1">
            <a:off x="6040149" y="5486076"/>
            <a:ext cx="5606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7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3770-2B46-4FF4-AFAB-5A185823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Enter an Email Address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5962E0-4CB0-4ECB-81C1-DE6B490EE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1" y="302676"/>
            <a:ext cx="1055508" cy="1033670"/>
          </a:xfr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D7666B-4924-4704-8BF6-E5A6EDFB388B}"/>
              </a:ext>
            </a:extLst>
          </p:cNvPr>
          <p:cNvPicPr/>
          <p:nvPr/>
        </p:nvPicPr>
        <p:blipFill rotWithShape="1">
          <a:blip r:embed="rId3"/>
          <a:srcRect b="7239"/>
          <a:stretch/>
        </p:blipFill>
        <p:spPr>
          <a:xfrm>
            <a:off x="1600200" y="1597510"/>
            <a:ext cx="5943600" cy="5486868"/>
          </a:xfrm>
          <a:prstGeom prst="rect">
            <a:avLst/>
          </a:prstGeom>
        </p:spPr>
      </p:pic>
      <p:sp>
        <p:nvSpPr>
          <p:cNvPr id="10" name="object 14">
            <a:extLst>
              <a:ext uri="{FF2B5EF4-FFF2-40B4-BE49-F238E27FC236}">
                <a16:creationId xmlns:a16="http://schemas.microsoft.com/office/drawing/2014/main" id="{A1CFFA1D-0DBF-468B-81E1-CE9CE4B20C69}"/>
              </a:ext>
            </a:extLst>
          </p:cNvPr>
          <p:cNvSpPr txBox="1"/>
          <p:nvPr/>
        </p:nvSpPr>
        <p:spPr>
          <a:xfrm>
            <a:off x="5344068" y="5912312"/>
            <a:ext cx="141175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300" spc="-5" dirty="0">
                <a:solidFill>
                  <a:srgbClr val="FF0000"/>
                </a:solidFill>
                <a:latin typeface="Calibri"/>
                <a:cs typeface="Calibri"/>
              </a:rPr>
              <a:t>Click “Submit”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A770E5-CA43-4A7D-A20C-122228A2FE49}"/>
              </a:ext>
            </a:extLst>
          </p:cNvPr>
          <p:cNvCxnSpPr/>
          <p:nvPr/>
        </p:nvCxnSpPr>
        <p:spPr>
          <a:xfrm flipH="1">
            <a:off x="4676681" y="6025025"/>
            <a:ext cx="57299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4">
            <a:extLst>
              <a:ext uri="{FF2B5EF4-FFF2-40B4-BE49-F238E27FC236}">
                <a16:creationId xmlns:a16="http://schemas.microsoft.com/office/drawing/2014/main" id="{400DF84C-E986-4E36-BDD5-D1A1E3D849C7}"/>
              </a:ext>
            </a:extLst>
          </p:cNvPr>
          <p:cNvSpPr txBox="1"/>
          <p:nvPr/>
        </p:nvSpPr>
        <p:spPr>
          <a:xfrm>
            <a:off x="6988718" y="3346912"/>
            <a:ext cx="141175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300" spc="-5" dirty="0">
                <a:solidFill>
                  <a:srgbClr val="FF0000"/>
                </a:solidFill>
                <a:latin typeface="Calibri"/>
                <a:cs typeface="Calibri"/>
              </a:rPr>
              <a:t>Enter Email used to set up account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ABD41C-D3DE-4055-87CC-6051F46FB0BC}"/>
              </a:ext>
            </a:extLst>
          </p:cNvPr>
          <p:cNvCxnSpPr/>
          <p:nvPr/>
        </p:nvCxnSpPr>
        <p:spPr>
          <a:xfrm flipH="1">
            <a:off x="6321331" y="3478675"/>
            <a:ext cx="57299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57067A1-B507-40C2-B52E-76D34689C701}"/>
              </a:ext>
            </a:extLst>
          </p:cNvPr>
          <p:cNvSpPr/>
          <p:nvPr/>
        </p:nvSpPr>
        <p:spPr>
          <a:xfrm>
            <a:off x="3072984" y="3395272"/>
            <a:ext cx="1356609" cy="146150"/>
          </a:xfrm>
          <a:prstGeom prst="rect">
            <a:avLst/>
          </a:prstGeom>
          <a:solidFill>
            <a:srgbClr val="EBF0F9"/>
          </a:solidFill>
          <a:ln>
            <a:solidFill>
              <a:srgbClr val="EB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FC0BF-5979-410E-84FC-7F23D3ED2C90}"/>
              </a:ext>
            </a:extLst>
          </p:cNvPr>
          <p:cNvSpPr txBox="1"/>
          <p:nvPr/>
        </p:nvSpPr>
        <p:spPr>
          <a:xfrm>
            <a:off x="3020512" y="3395200"/>
            <a:ext cx="16561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 Black" panose="020B0A04020102020204" pitchFamily="34" charset="0"/>
              </a:rPr>
              <a:t>americanindian1994@aol.com</a:t>
            </a:r>
          </a:p>
        </p:txBody>
      </p:sp>
    </p:spTree>
    <p:extLst>
      <p:ext uri="{BB962C8B-B14F-4D97-AF65-F5344CB8AC3E}">
        <p14:creationId xmlns:p14="http://schemas.microsoft.com/office/powerpoint/2010/main" val="136765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388</Words>
  <Application>Microsoft Office PowerPoint</Application>
  <PresentationFormat>On-screen Show (4:3)</PresentationFormat>
  <Paragraphs>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Trebuchet MS</vt:lpstr>
      <vt:lpstr>Office Theme</vt:lpstr>
      <vt:lpstr> Navigating the New System for Award Management (SAM)</vt:lpstr>
      <vt:lpstr>Legacy SAM prior to May 24, 2021</vt:lpstr>
      <vt:lpstr>New Interface for SAM</vt:lpstr>
      <vt:lpstr>New Interface for SAM</vt:lpstr>
      <vt:lpstr>Why Can’t I See Public Entity Data?</vt:lpstr>
      <vt:lpstr>Opps….  Results??  No matches……</vt:lpstr>
      <vt:lpstr>https://sam.gov/</vt:lpstr>
      <vt:lpstr>LOGIN.GOV</vt:lpstr>
      <vt:lpstr>Enter an Email Address</vt:lpstr>
      <vt:lpstr>Check Email Notification</vt:lpstr>
      <vt:lpstr>Check Email Confirmation</vt:lpstr>
      <vt:lpstr>Confirm Email Address</vt:lpstr>
      <vt:lpstr>Create a Strong Password</vt:lpstr>
      <vt:lpstr>Set up a Second Authentication Method</vt:lpstr>
      <vt:lpstr>Enter Phone Number </vt:lpstr>
      <vt:lpstr>One Time Security Code</vt:lpstr>
      <vt:lpstr>https://sam.gov/</vt:lpstr>
      <vt:lpstr>https://sam.gov/</vt:lpstr>
      <vt:lpstr>https://sam.gov/</vt:lpstr>
      <vt:lpstr>PowerPoint Presentation</vt:lpstr>
      <vt:lpstr>PowerPoint Presentation</vt:lpstr>
      <vt:lpstr>https://sam.gov/</vt:lpstr>
      <vt:lpstr>How to Download File</vt:lpstr>
      <vt:lpstr>New Interface for SAM</vt:lpstr>
      <vt:lpstr>Prompts to Open file or Save file</vt:lpstr>
      <vt:lpstr>Downloaded Entity Registration</vt:lpstr>
      <vt:lpstr>Entity Registration’s sorted by City</vt:lpstr>
      <vt:lpstr>Dynamic Small Business Search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Manuver through the New Legacy SAM system</dc:title>
  <dc:creator>Venessa Gleich</dc:creator>
  <cp:lastModifiedBy>Venessa Gleich</cp:lastModifiedBy>
  <cp:revision>9</cp:revision>
  <cp:lastPrinted>2021-08-10T00:43:02Z</cp:lastPrinted>
  <dcterms:created xsi:type="dcterms:W3CDTF">2021-08-09T04:57:39Z</dcterms:created>
  <dcterms:modified xsi:type="dcterms:W3CDTF">2021-08-12T06:41:57Z</dcterms:modified>
</cp:coreProperties>
</file>